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71" r:id="rId4"/>
    <p:sldId id="258" r:id="rId5"/>
    <p:sldId id="273" r:id="rId6"/>
    <p:sldId id="272" r:id="rId7"/>
    <p:sldId id="260" r:id="rId8"/>
    <p:sldId id="261" r:id="rId9"/>
    <p:sldId id="262" r:id="rId10"/>
    <p:sldId id="279" r:id="rId11"/>
    <p:sldId id="264" r:id="rId12"/>
    <p:sldId id="267" r:id="rId13"/>
    <p:sldId id="280" r:id="rId14"/>
    <p:sldId id="268" r:id="rId15"/>
    <p:sldId id="274" r:id="rId16"/>
    <p:sldId id="275" r:id="rId17"/>
    <p:sldId id="281" r:id="rId18"/>
    <p:sldId id="276" r:id="rId19"/>
    <p:sldId id="277" r:id="rId20"/>
    <p:sldId id="278" r:id="rId21"/>
    <p:sldId id="283" r:id="rId22"/>
    <p:sldId id="289" r:id="rId23"/>
    <p:sldId id="284" r:id="rId24"/>
    <p:sldId id="285" r:id="rId25"/>
    <p:sldId id="287" r:id="rId26"/>
    <p:sldId id="286" r:id="rId27"/>
    <p:sldId id="266" r:id="rId28"/>
    <p:sldId id="288" r:id="rId29"/>
    <p:sldId id="290" r:id="rId30"/>
    <p:sldId id="292"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08"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E689E0B-657B-45FB-96F9-B6F003FC26E2}" type="datetimeFigureOut">
              <a:rPr lang="en-US" smtClean="0"/>
              <a:pPr/>
              <a:t>8/28/2012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D1DF15A-55E5-40CC-89BB-145CE43B0F7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E689E0B-657B-45FB-96F9-B6F003FC26E2}" type="datetimeFigureOut">
              <a:rPr lang="en-US" smtClean="0"/>
              <a:pPr/>
              <a:t>8/28/2012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D1DF15A-55E5-40CC-89BB-145CE43B0F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E689E0B-657B-45FB-96F9-B6F003FC26E2}" type="datetimeFigureOut">
              <a:rPr lang="en-US" smtClean="0"/>
              <a:pPr/>
              <a:t>8/28/2012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D1DF15A-55E5-40CC-89BB-145CE43B0F7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E689E0B-657B-45FB-96F9-B6F003FC26E2}" type="datetimeFigureOut">
              <a:rPr lang="en-US" smtClean="0"/>
              <a:pPr/>
              <a:t>8/28/2012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D1DF15A-55E5-40CC-89BB-145CE43B0F72}"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E689E0B-657B-45FB-96F9-B6F003FC26E2}" type="datetimeFigureOut">
              <a:rPr lang="en-US" smtClean="0"/>
              <a:pPr/>
              <a:t>8/28/2012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D1DF15A-55E5-40CC-89BB-145CE43B0F7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E689E0B-657B-45FB-96F9-B6F003FC26E2}" type="datetimeFigureOut">
              <a:rPr lang="en-US" smtClean="0"/>
              <a:pPr/>
              <a:t>8/28/2012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D1DF15A-55E5-40CC-89BB-145CE43B0F72}"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E689E0B-657B-45FB-96F9-B6F003FC26E2}" type="datetimeFigureOut">
              <a:rPr lang="en-US" smtClean="0"/>
              <a:pPr/>
              <a:t>8/28/2012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D1DF15A-55E5-40CC-89BB-145CE43B0F7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E689E0B-657B-45FB-96F9-B6F003FC26E2}" type="datetimeFigureOut">
              <a:rPr lang="en-US" smtClean="0"/>
              <a:pPr/>
              <a:t>8/28/2012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D1DF15A-55E5-40CC-89BB-145CE43B0F72}"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E689E0B-657B-45FB-96F9-B6F003FC26E2}" type="datetimeFigureOut">
              <a:rPr lang="en-US" smtClean="0"/>
              <a:pPr/>
              <a:t>8/28/2012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D1DF15A-55E5-40CC-89BB-145CE43B0F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E689E0B-657B-45FB-96F9-B6F003FC26E2}" type="datetimeFigureOut">
              <a:rPr lang="en-US" smtClean="0"/>
              <a:pPr/>
              <a:t>8/28/2012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D1DF15A-55E5-40CC-89BB-145CE43B0F7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E689E0B-657B-45FB-96F9-B6F003FC26E2}" type="datetimeFigureOut">
              <a:rPr lang="en-US" smtClean="0"/>
              <a:pPr/>
              <a:t>8/28/2012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D1DF15A-55E5-40CC-89BB-145CE43B0F7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E689E0B-657B-45FB-96F9-B6F003FC26E2}" type="datetimeFigureOut">
              <a:rPr lang="en-US" smtClean="0"/>
              <a:pPr/>
              <a:t>8/28/2012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D1DF15A-55E5-40CC-89BB-145CE43B0F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rrobinsonahs.wikispaces.com/"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hyperlink" Target="mailto:MrRobinsonAHS@yahoo.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6600"/>
                </a:solidFill>
              </a:rPr>
              <a:t>Differentiated Instruction</a:t>
            </a:r>
            <a:endParaRPr lang="en-US" dirty="0">
              <a:solidFill>
                <a:srgbClr val="FF6600"/>
              </a:solidFill>
            </a:endParaRPr>
          </a:p>
        </p:txBody>
      </p:sp>
      <p:sp>
        <p:nvSpPr>
          <p:cNvPr id="3" name="Subtitle 2"/>
          <p:cNvSpPr>
            <a:spLocks noGrp="1"/>
          </p:cNvSpPr>
          <p:nvPr>
            <p:ph type="subTitle" idx="1"/>
          </p:nvPr>
        </p:nvSpPr>
        <p:spPr/>
        <p:txBody>
          <a:bodyPr>
            <a:noAutofit/>
          </a:bodyPr>
          <a:lstStyle/>
          <a:p>
            <a:r>
              <a:rPr lang="en-US" sz="2400" dirty="0" smtClean="0">
                <a:solidFill>
                  <a:srgbClr val="FF6600"/>
                </a:solidFill>
              </a:rPr>
              <a:t>Rodney Robinson, Dept Head.</a:t>
            </a:r>
          </a:p>
          <a:p>
            <a:r>
              <a:rPr lang="en-US" sz="2400" dirty="0" smtClean="0">
                <a:solidFill>
                  <a:srgbClr val="FF6600"/>
                </a:solidFill>
              </a:rPr>
              <a:t>Armstrong High School</a:t>
            </a:r>
          </a:p>
          <a:p>
            <a:r>
              <a:rPr lang="en-US" sz="2400" dirty="0" smtClean="0">
                <a:solidFill>
                  <a:srgbClr val="FF6600"/>
                </a:solidFill>
              </a:rPr>
              <a:t>AP US History and Government</a:t>
            </a:r>
          </a:p>
          <a:p>
            <a:r>
              <a:rPr lang="en-US" sz="2400" dirty="0" smtClean="0">
                <a:solidFill>
                  <a:srgbClr val="FF6600"/>
                </a:solidFill>
              </a:rPr>
              <a:t>VA/US History</a:t>
            </a:r>
          </a:p>
          <a:p>
            <a:r>
              <a:rPr lang="en-US" sz="2400" u="sng" dirty="0" smtClean="0">
                <a:solidFill>
                  <a:srgbClr val="FF6600"/>
                </a:solidFill>
                <a:hlinkClick r:id="rId3"/>
              </a:rPr>
              <a:t>www.mrrobinsonahs.wikispaces.com</a:t>
            </a:r>
            <a:endParaRPr lang="en-US" sz="2400" dirty="0" smtClean="0">
              <a:solidFill>
                <a:srgbClr val="FF6600"/>
              </a:solidFill>
            </a:endParaRPr>
          </a:p>
          <a:p>
            <a:r>
              <a:rPr lang="en-US" sz="2400" dirty="0" smtClean="0">
                <a:solidFill>
                  <a:srgbClr val="FF6600"/>
                </a:solidFill>
              </a:rPr>
              <a:t>@</a:t>
            </a:r>
            <a:r>
              <a:rPr lang="en-US" sz="2400" dirty="0" err="1" smtClean="0">
                <a:solidFill>
                  <a:srgbClr val="FF6600"/>
                </a:solidFill>
              </a:rPr>
              <a:t>RodRobinsonRPS</a:t>
            </a:r>
            <a:r>
              <a:rPr lang="en-US" sz="2400" dirty="0" smtClean="0">
                <a:solidFill>
                  <a:srgbClr val="FF6600"/>
                </a:solidFill>
              </a:rPr>
              <a:t> on </a:t>
            </a:r>
            <a:r>
              <a:rPr lang="en-US" sz="2400" dirty="0" smtClean="0">
                <a:solidFill>
                  <a:srgbClr val="FF6600"/>
                </a:solidFill>
              </a:rPr>
              <a:t>Twitter</a:t>
            </a:r>
          </a:p>
          <a:p>
            <a:r>
              <a:rPr lang="en-US" sz="2400" dirty="0" smtClean="0">
                <a:solidFill>
                  <a:srgbClr val="FF6600"/>
                </a:solidFill>
                <a:hlinkClick r:id="rId4"/>
              </a:rPr>
              <a:t>MrRobinsonAHS@yahoo.com</a:t>
            </a:r>
            <a:endParaRPr lang="en-US" sz="2400" dirty="0" smtClean="0">
              <a:solidFill>
                <a:srgbClr val="FF6600"/>
              </a:solidFill>
            </a:endParaRPr>
          </a:p>
          <a:p>
            <a:r>
              <a:rPr lang="en-US" sz="2400" dirty="0" smtClean="0">
                <a:solidFill>
                  <a:srgbClr val="FF6600"/>
                </a:solidFill>
              </a:rPr>
              <a:t>rrobins4@richmond.k1.va.us</a:t>
            </a:r>
            <a:endParaRPr lang="en-US" sz="2400" dirty="0" smtClean="0">
              <a:solidFill>
                <a:srgbClr val="FF6600"/>
              </a:solidFill>
            </a:endParaRPr>
          </a:p>
          <a:p>
            <a:endParaRPr lang="en-US" sz="2400" dirty="0">
              <a:solidFill>
                <a:srgbClr val="FF66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Questioning</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049501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04800" y="533400"/>
            <a:ext cx="8534400" cy="6096000"/>
          </a:xfrm>
        </p:spPr>
      </p:pic>
      <p:sp>
        <p:nvSpPr>
          <p:cNvPr id="2" name="Title 1"/>
          <p:cNvSpPr>
            <a:spLocks noGrp="1"/>
          </p:cNvSpPr>
          <p:nvPr>
            <p:ph type="title"/>
          </p:nvPr>
        </p:nvSpPr>
        <p:spPr>
          <a:xfrm>
            <a:off x="533400" y="76200"/>
            <a:ext cx="7467600" cy="655638"/>
          </a:xfrm>
        </p:spPr>
        <p:txBody>
          <a:bodyPr>
            <a:normAutofit fontScale="90000"/>
          </a:bodyPr>
          <a:lstStyle/>
          <a:p>
            <a:pPr algn="ctr"/>
            <a:r>
              <a:rPr lang="en-US" dirty="0" smtClean="0"/>
              <a:t>Bloom’s Taxonomy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Questions should be varied and prepared in advance according to Bloom’s Taxonomy</a:t>
            </a:r>
          </a:p>
          <a:p>
            <a:r>
              <a:rPr lang="en-US" dirty="0"/>
              <a:t>All Answers are provisional and deserve respect</a:t>
            </a:r>
          </a:p>
          <a:p>
            <a:r>
              <a:rPr lang="en-US" dirty="0" smtClean="0"/>
              <a:t>The higher the levels of questioning, the more wait time is needed for response</a:t>
            </a:r>
          </a:p>
          <a:p>
            <a:r>
              <a:rPr lang="en-US" dirty="0"/>
              <a:t>Give all students the opportunity to engage and activate prior knowledge before questioning</a:t>
            </a:r>
          </a:p>
          <a:p>
            <a:r>
              <a:rPr lang="en-US" dirty="0" smtClean="0"/>
              <a:t>Ask students to generate their own questions</a:t>
            </a:r>
          </a:p>
        </p:txBody>
      </p:sp>
      <p:sp>
        <p:nvSpPr>
          <p:cNvPr id="2" name="Title 1"/>
          <p:cNvSpPr>
            <a:spLocks noGrp="1"/>
          </p:cNvSpPr>
          <p:nvPr>
            <p:ph type="title"/>
          </p:nvPr>
        </p:nvSpPr>
        <p:spPr/>
        <p:txBody>
          <a:bodyPr>
            <a:normAutofit fontScale="90000"/>
          </a:bodyPr>
          <a:lstStyle/>
          <a:p>
            <a:r>
              <a:rPr lang="en-US" dirty="0" smtClean="0"/>
              <a:t>5 Characteristics of Quality Questioning</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Flexible Grouping</a:t>
            </a:r>
            <a:endParaRPr lang="en-US" dirty="0"/>
          </a:p>
        </p:txBody>
      </p:sp>
    </p:spTree>
    <p:extLst>
      <p:ext uri="{BB962C8B-B14F-4D97-AF65-F5344CB8AC3E}">
        <p14:creationId xmlns:p14="http://schemas.microsoft.com/office/powerpoint/2010/main" xmlns="" val="361850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Grouping students according to their learning needs and the goals of the particular lesson</a:t>
            </a:r>
          </a:p>
          <a:p>
            <a:r>
              <a:rPr lang="en-US" dirty="0" smtClean="0"/>
              <a:t>Once the needs of all learners are met, the group dissolves and students move on</a:t>
            </a:r>
          </a:p>
          <a:p>
            <a:r>
              <a:rPr lang="en-US" dirty="0" smtClean="0"/>
              <a:t>Groups are formed and reformed as appropriate for particular activities</a:t>
            </a:r>
            <a:endParaRPr lang="en-US" dirty="0"/>
          </a:p>
        </p:txBody>
      </p:sp>
      <p:sp>
        <p:nvSpPr>
          <p:cNvPr id="2" name="Title 1"/>
          <p:cNvSpPr>
            <a:spLocks noGrp="1"/>
          </p:cNvSpPr>
          <p:nvPr>
            <p:ph type="title"/>
          </p:nvPr>
        </p:nvSpPr>
        <p:spPr/>
        <p:txBody>
          <a:bodyPr/>
          <a:lstStyle/>
          <a:p>
            <a:r>
              <a:rPr lang="en-US" dirty="0" smtClean="0"/>
              <a:t>Flexible Grouping</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Whole Groups</a:t>
            </a:r>
          </a:p>
          <a:p>
            <a:pPr lvl="1"/>
            <a:r>
              <a:rPr lang="en-US" dirty="0" smtClean="0"/>
              <a:t>Most effective for new concepts, leading a discussion, having a debate, or demonstrating a how to assignment</a:t>
            </a:r>
          </a:p>
          <a:p>
            <a:r>
              <a:rPr lang="en-US" dirty="0" smtClean="0"/>
              <a:t>Small Group – </a:t>
            </a:r>
            <a:r>
              <a:rPr lang="en-US" dirty="0" err="1" smtClean="0"/>
              <a:t>Heterogenous</a:t>
            </a:r>
            <a:endParaRPr lang="en-US" dirty="0" smtClean="0"/>
          </a:p>
          <a:p>
            <a:pPr lvl="1"/>
            <a:r>
              <a:rPr lang="en-US" dirty="0" smtClean="0"/>
              <a:t>Most Effective when students need to work collaboratively to learn from one another</a:t>
            </a:r>
            <a:endParaRPr lang="en-US" dirty="0"/>
          </a:p>
        </p:txBody>
      </p:sp>
      <p:sp>
        <p:nvSpPr>
          <p:cNvPr id="2" name="Title 1"/>
          <p:cNvSpPr>
            <a:spLocks noGrp="1"/>
          </p:cNvSpPr>
          <p:nvPr>
            <p:ph type="title"/>
          </p:nvPr>
        </p:nvSpPr>
        <p:spPr/>
        <p:txBody>
          <a:bodyPr/>
          <a:lstStyle/>
          <a:p>
            <a:r>
              <a:rPr lang="en-US" dirty="0" smtClean="0"/>
              <a:t>Types of Groups</a:t>
            </a:r>
            <a:endParaRPr lang="en-US" dirty="0"/>
          </a:p>
        </p:txBody>
      </p:sp>
    </p:spTree>
    <p:extLst>
      <p:ext uri="{BB962C8B-B14F-4D97-AF65-F5344CB8AC3E}">
        <p14:creationId xmlns:p14="http://schemas.microsoft.com/office/powerpoint/2010/main" xmlns="" val="40758616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Small Group – Homogenous</a:t>
            </a:r>
          </a:p>
          <a:p>
            <a:pPr lvl="1"/>
            <a:r>
              <a:rPr lang="en-US" dirty="0"/>
              <a:t>Most Effective when students have similar levels of readiness in a skill or subject</a:t>
            </a:r>
          </a:p>
          <a:p>
            <a:r>
              <a:rPr lang="en-US" dirty="0" smtClean="0"/>
              <a:t>Independent Work</a:t>
            </a:r>
          </a:p>
          <a:p>
            <a:pPr lvl="1"/>
            <a:r>
              <a:rPr lang="en-US" dirty="0" smtClean="0"/>
              <a:t>Most effective for summative assessments, projects, or papers</a:t>
            </a:r>
          </a:p>
        </p:txBody>
      </p:sp>
      <p:sp>
        <p:nvSpPr>
          <p:cNvPr id="2" name="Title 1"/>
          <p:cNvSpPr>
            <a:spLocks noGrp="1"/>
          </p:cNvSpPr>
          <p:nvPr>
            <p:ph type="title"/>
          </p:nvPr>
        </p:nvSpPr>
        <p:spPr/>
        <p:txBody>
          <a:bodyPr/>
          <a:lstStyle/>
          <a:p>
            <a:r>
              <a:rPr lang="en-US" dirty="0" smtClean="0"/>
              <a:t>Types of Grouping</a:t>
            </a:r>
            <a:endParaRPr lang="en-US" dirty="0"/>
          </a:p>
        </p:txBody>
      </p:sp>
    </p:spTree>
    <p:extLst>
      <p:ext uri="{BB962C8B-B14F-4D97-AF65-F5344CB8AC3E}">
        <p14:creationId xmlns:p14="http://schemas.microsoft.com/office/powerpoint/2010/main" xmlns="" val="3790683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Assessments</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6913647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3 Types</a:t>
            </a:r>
          </a:p>
          <a:p>
            <a:pPr lvl="1"/>
            <a:r>
              <a:rPr lang="en-US" dirty="0" smtClean="0"/>
              <a:t>Pre, Formative, Summative</a:t>
            </a:r>
          </a:p>
          <a:p>
            <a:r>
              <a:rPr lang="en-US" dirty="0" smtClean="0"/>
              <a:t>Pre Assessments</a:t>
            </a:r>
          </a:p>
          <a:p>
            <a:pPr lvl="1"/>
            <a:r>
              <a:rPr lang="en-US" dirty="0" smtClean="0"/>
              <a:t>Activates a students prior knowledge of a particular subject and gives teachers blueprints of what he/she must teach </a:t>
            </a:r>
          </a:p>
          <a:p>
            <a:endParaRPr lang="en-US" dirty="0" smtClean="0"/>
          </a:p>
        </p:txBody>
      </p:sp>
      <p:sp>
        <p:nvSpPr>
          <p:cNvPr id="2" name="Title 1"/>
          <p:cNvSpPr>
            <a:spLocks noGrp="1"/>
          </p:cNvSpPr>
          <p:nvPr>
            <p:ph type="title"/>
          </p:nvPr>
        </p:nvSpPr>
        <p:spPr/>
        <p:txBody>
          <a:bodyPr/>
          <a:lstStyle/>
          <a:p>
            <a:r>
              <a:rPr lang="en-US" dirty="0" smtClean="0"/>
              <a:t>Assessments</a:t>
            </a:r>
            <a:endParaRPr lang="en-US" dirty="0"/>
          </a:p>
        </p:txBody>
      </p:sp>
    </p:spTree>
    <p:extLst>
      <p:ext uri="{BB962C8B-B14F-4D97-AF65-F5344CB8AC3E}">
        <p14:creationId xmlns:p14="http://schemas.microsoft.com/office/powerpoint/2010/main" xmlns="" val="207752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Formative </a:t>
            </a:r>
            <a:r>
              <a:rPr lang="en-US" dirty="0" smtClean="0"/>
              <a:t>Assessments</a:t>
            </a:r>
          </a:p>
          <a:p>
            <a:pPr lvl="1"/>
            <a:r>
              <a:rPr lang="en-US" dirty="0" smtClean="0"/>
              <a:t>Tracks student progress and gives them opportunity to track their own growth</a:t>
            </a:r>
          </a:p>
          <a:p>
            <a:pPr lvl="1"/>
            <a:r>
              <a:rPr lang="en-US" dirty="0" smtClean="0"/>
              <a:t>Used </a:t>
            </a:r>
            <a:r>
              <a:rPr lang="en-US" dirty="0"/>
              <a:t>to create a student’s </a:t>
            </a:r>
            <a:r>
              <a:rPr lang="en-US" b="1" dirty="0">
                <a:solidFill>
                  <a:srgbClr val="FF0000"/>
                </a:solidFill>
              </a:rPr>
              <a:t>learner profile </a:t>
            </a:r>
            <a:r>
              <a:rPr lang="en-US" dirty="0"/>
              <a:t>– how an individual student learns best</a:t>
            </a:r>
          </a:p>
          <a:p>
            <a:pPr lvl="1"/>
            <a:r>
              <a:rPr lang="en-US" dirty="0" smtClean="0"/>
              <a:t>Process is On going and daily</a:t>
            </a:r>
          </a:p>
          <a:p>
            <a:pPr lvl="1"/>
            <a:r>
              <a:rPr lang="en-US" dirty="0" smtClean="0"/>
              <a:t>Helps teacher plan differentiation</a:t>
            </a:r>
          </a:p>
          <a:p>
            <a:r>
              <a:rPr lang="en-US" dirty="0" smtClean="0"/>
              <a:t>Summative Assessment</a:t>
            </a:r>
          </a:p>
          <a:p>
            <a:pPr lvl="1"/>
            <a:r>
              <a:rPr lang="en-US" dirty="0" smtClean="0"/>
              <a:t>Making sure students have reached the goals set by teacher/division/state dept of </a:t>
            </a:r>
            <a:r>
              <a:rPr lang="en-US" dirty="0" err="1" smtClean="0"/>
              <a:t>ed</a:t>
            </a:r>
            <a:endParaRPr lang="en-US" dirty="0"/>
          </a:p>
        </p:txBody>
      </p:sp>
      <p:sp>
        <p:nvSpPr>
          <p:cNvPr id="2" name="Title 1"/>
          <p:cNvSpPr>
            <a:spLocks noGrp="1"/>
          </p:cNvSpPr>
          <p:nvPr>
            <p:ph type="title"/>
          </p:nvPr>
        </p:nvSpPr>
        <p:spPr/>
        <p:txBody>
          <a:bodyPr/>
          <a:lstStyle/>
          <a:p>
            <a:r>
              <a:rPr lang="en-US" dirty="0"/>
              <a:t>Assessments</a:t>
            </a:r>
          </a:p>
        </p:txBody>
      </p:sp>
    </p:spTree>
    <p:extLst>
      <p:ext uri="{BB962C8B-B14F-4D97-AF65-F5344CB8AC3E}">
        <p14:creationId xmlns:p14="http://schemas.microsoft.com/office/powerpoint/2010/main" xmlns="" val="1299428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Differentiated instruction is an approach to teaching and learning for students with different abilities in the same classroom. </a:t>
            </a:r>
          </a:p>
          <a:p>
            <a:r>
              <a:rPr lang="en-US" dirty="0" smtClean="0"/>
              <a:t>The teacher consistently and proactively create different pathways to help all your students be successful. </a:t>
            </a:r>
          </a:p>
          <a:p>
            <a:r>
              <a:rPr lang="en-US" dirty="0" smtClean="0"/>
              <a:t>The </a:t>
            </a:r>
            <a:r>
              <a:rPr lang="en-US" dirty="0"/>
              <a:t>theory behind differentiated instruction is that teachers should vary and adapt their approaches to fit the vast diversity of students in the classroom. </a:t>
            </a:r>
            <a:endParaRPr lang="en-US" dirty="0" smtClean="0"/>
          </a:p>
          <a:p>
            <a:endParaRPr lang="en-US" dirty="0"/>
          </a:p>
        </p:txBody>
      </p:sp>
      <p:sp>
        <p:nvSpPr>
          <p:cNvPr id="2" name="Title 1"/>
          <p:cNvSpPr>
            <a:spLocks noGrp="1"/>
          </p:cNvSpPr>
          <p:nvPr>
            <p:ph type="title"/>
          </p:nvPr>
        </p:nvSpPr>
        <p:spPr/>
        <p:txBody>
          <a:bodyPr/>
          <a:lstStyle/>
          <a:p>
            <a:r>
              <a:rPr lang="en-US" dirty="0" smtClean="0"/>
              <a:t>What is DI?</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Lesson Examples</a:t>
            </a:r>
            <a:endParaRPr lang="en-US" dirty="0"/>
          </a:p>
        </p:txBody>
      </p:sp>
    </p:spTree>
    <p:extLst>
      <p:ext uri="{BB962C8B-B14F-4D97-AF65-F5344CB8AC3E}">
        <p14:creationId xmlns:p14="http://schemas.microsoft.com/office/powerpoint/2010/main" xmlns="" val="14867624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21 Questions</a:t>
            </a:r>
            <a:endParaRPr lang="en-US" dirty="0"/>
          </a:p>
        </p:txBody>
      </p:sp>
    </p:spTree>
    <p:extLst>
      <p:ext uri="{BB962C8B-B14F-4D97-AF65-F5344CB8AC3E}">
        <p14:creationId xmlns:p14="http://schemas.microsoft.com/office/powerpoint/2010/main" xmlns="" val="5860651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Get with your 9 o clock appointment</a:t>
            </a:r>
          </a:p>
          <a:p>
            <a:r>
              <a:rPr lang="en-US" dirty="0" smtClean="0"/>
              <a:t>Each Group will be handed a Famous Picture from US History</a:t>
            </a:r>
          </a:p>
          <a:p>
            <a:r>
              <a:rPr lang="en-US" dirty="0" smtClean="0"/>
              <a:t>Examining the picture, groups need to figure out what time period the picture was taken.</a:t>
            </a:r>
          </a:p>
          <a:p>
            <a:r>
              <a:rPr lang="en-US" dirty="0" smtClean="0"/>
              <a:t>Student must form 21 questions to answer about the picture using various levels of blooms taxonomy</a:t>
            </a:r>
          </a:p>
          <a:p>
            <a:r>
              <a:rPr lang="en-US" dirty="0" smtClean="0"/>
              <a:t>Each section of blooms must have at least three questions</a:t>
            </a:r>
            <a:endParaRPr lang="en-US" dirty="0"/>
          </a:p>
        </p:txBody>
      </p:sp>
      <p:sp>
        <p:nvSpPr>
          <p:cNvPr id="3" name="Title 2"/>
          <p:cNvSpPr>
            <a:spLocks noGrp="1"/>
          </p:cNvSpPr>
          <p:nvPr>
            <p:ph type="title"/>
          </p:nvPr>
        </p:nvSpPr>
        <p:spPr/>
        <p:txBody>
          <a:bodyPr/>
          <a:lstStyle/>
          <a:p>
            <a:r>
              <a:rPr lang="en-US" dirty="0" smtClean="0"/>
              <a:t>21 Questions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linds(horizont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blinds(horizontal)">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741531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6159282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t="-7000" b="-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6035091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7182670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Civil War Experience</a:t>
            </a:r>
            <a:endParaRPr lang="en-US" dirty="0"/>
          </a:p>
        </p:txBody>
      </p:sp>
    </p:spTree>
    <p:extLst>
      <p:ext uri="{BB962C8B-B14F-4D97-AF65-F5344CB8AC3E}">
        <p14:creationId xmlns:p14="http://schemas.microsoft.com/office/powerpoint/2010/main" xmlns="" val="6620211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Students get 2 minutes to read their letter.</a:t>
            </a:r>
          </a:p>
          <a:p>
            <a:r>
              <a:rPr lang="en-US" dirty="0" smtClean="0"/>
              <a:t>Each student will get 1 minute to share the content of their letter with other members of the group</a:t>
            </a:r>
          </a:p>
          <a:p>
            <a:r>
              <a:rPr lang="en-US" dirty="0" smtClean="0"/>
              <a:t>Students will then form new homogenous groups of the same letter</a:t>
            </a:r>
          </a:p>
          <a:p>
            <a:endParaRPr lang="en-US" dirty="0"/>
          </a:p>
        </p:txBody>
      </p:sp>
      <p:sp>
        <p:nvSpPr>
          <p:cNvPr id="3" name="Title 2"/>
          <p:cNvSpPr>
            <a:spLocks noGrp="1"/>
          </p:cNvSpPr>
          <p:nvPr>
            <p:ph type="title"/>
          </p:nvPr>
        </p:nvSpPr>
        <p:spPr/>
        <p:txBody>
          <a:bodyPr/>
          <a:lstStyle/>
          <a:p>
            <a:r>
              <a:rPr lang="en-US" dirty="0" smtClean="0"/>
              <a:t>Civil War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Teachers who differentiate instruction recognize that students differ in many ways, including prior knowledge and experiences, readiness, language, culture, learning preferences, and interests. </a:t>
            </a:r>
            <a:endParaRPr lang="en-US" dirty="0" smtClean="0"/>
          </a:p>
          <a:p>
            <a:r>
              <a:rPr lang="en-US" dirty="0" smtClean="0"/>
              <a:t>They </a:t>
            </a:r>
            <a:r>
              <a:rPr lang="en-US" dirty="0"/>
              <a:t>realize they must change the way they teach in order to reach all students. Through differentiated instruction, students will get to the same place, but take different paths</a:t>
            </a:r>
          </a:p>
        </p:txBody>
      </p:sp>
      <p:sp>
        <p:nvSpPr>
          <p:cNvPr id="2" name="Title 1"/>
          <p:cNvSpPr>
            <a:spLocks noGrp="1"/>
          </p:cNvSpPr>
          <p:nvPr>
            <p:ph type="title"/>
          </p:nvPr>
        </p:nvSpPr>
        <p:spPr/>
        <p:txBody>
          <a:bodyPr/>
          <a:lstStyle/>
          <a:p>
            <a:r>
              <a:rPr lang="en-US" dirty="0" smtClean="0"/>
              <a:t>What is DI?</a:t>
            </a:r>
            <a:endParaRPr lang="en-US" dirty="0"/>
          </a:p>
        </p:txBody>
      </p:sp>
    </p:spTree>
    <p:extLst>
      <p:ext uri="{BB962C8B-B14F-4D97-AF65-F5344CB8AC3E}">
        <p14:creationId xmlns:p14="http://schemas.microsoft.com/office/powerpoint/2010/main" xmlns="" val="36910766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Homogenous groups, students will write ten adjectives to describe the letter</a:t>
            </a:r>
          </a:p>
          <a:p>
            <a:r>
              <a:rPr lang="en-US" dirty="0" smtClean="0"/>
              <a:t>In Homogenous groups, students will write ten facts from the letter</a:t>
            </a:r>
          </a:p>
          <a:p>
            <a:r>
              <a:rPr lang="en-US" dirty="0" smtClean="0"/>
              <a:t>Students will share out with the class.</a:t>
            </a:r>
          </a:p>
          <a:p>
            <a:r>
              <a:rPr lang="en-US" dirty="0" smtClean="0"/>
              <a:t>Get with your 3 o clock appointment and write a response to their letter using your knowledge of the war.</a:t>
            </a:r>
          </a:p>
          <a:p>
            <a:endParaRPr lang="en-US" dirty="0"/>
          </a:p>
        </p:txBody>
      </p:sp>
      <p:sp>
        <p:nvSpPr>
          <p:cNvPr id="3" name="Title 2"/>
          <p:cNvSpPr>
            <a:spLocks noGrp="1"/>
          </p:cNvSpPr>
          <p:nvPr>
            <p:ph type="title"/>
          </p:nvPr>
        </p:nvSpPr>
        <p:spPr/>
        <p:txBody>
          <a:bodyPr/>
          <a:lstStyle/>
          <a:p>
            <a:r>
              <a:rPr lang="en-US" dirty="0" smtClean="0"/>
              <a:t>Civil War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linds(horizontal)">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Reaches out to Multiple Learning styles</a:t>
            </a:r>
          </a:p>
          <a:p>
            <a:r>
              <a:rPr lang="en-US" dirty="0" smtClean="0"/>
              <a:t>Increases Student Engagement</a:t>
            </a:r>
          </a:p>
          <a:p>
            <a:r>
              <a:rPr lang="en-US" dirty="0" smtClean="0"/>
              <a:t>Promotes Solid Social Behavior</a:t>
            </a:r>
          </a:p>
          <a:p>
            <a:r>
              <a:rPr lang="en-US" dirty="0" smtClean="0"/>
              <a:t>Creates a Positive Environment for Learning</a:t>
            </a:r>
          </a:p>
          <a:p>
            <a:r>
              <a:rPr lang="en-US" dirty="0" smtClean="0"/>
              <a:t>Promotes Self Discipline and Control</a:t>
            </a:r>
          </a:p>
          <a:p>
            <a:endParaRPr lang="en-US" dirty="0" smtClean="0"/>
          </a:p>
        </p:txBody>
      </p:sp>
      <p:sp>
        <p:nvSpPr>
          <p:cNvPr id="2" name="Title 1"/>
          <p:cNvSpPr>
            <a:spLocks noGrp="1"/>
          </p:cNvSpPr>
          <p:nvPr>
            <p:ph type="title"/>
          </p:nvPr>
        </p:nvSpPr>
        <p:spPr/>
        <p:txBody>
          <a:bodyPr/>
          <a:lstStyle/>
          <a:p>
            <a:r>
              <a:rPr lang="en-US" dirty="0" smtClean="0"/>
              <a:t>Advantages of DI</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Creates a </a:t>
            </a:r>
            <a:r>
              <a:rPr lang="en-US" dirty="0"/>
              <a:t>culturally responsive education system grounded in the belief that all culturally and linguistically diverse students can excel in school when their culture, language, heritage and experiences are valued and used to facilitate their learning and </a:t>
            </a:r>
            <a:r>
              <a:rPr lang="en-US" dirty="0" smtClean="0"/>
              <a:t>development</a:t>
            </a:r>
            <a:endParaRPr lang="en-US" dirty="0"/>
          </a:p>
        </p:txBody>
      </p:sp>
      <p:sp>
        <p:nvSpPr>
          <p:cNvPr id="2" name="Title 1"/>
          <p:cNvSpPr>
            <a:spLocks noGrp="1"/>
          </p:cNvSpPr>
          <p:nvPr>
            <p:ph type="title"/>
          </p:nvPr>
        </p:nvSpPr>
        <p:spPr/>
        <p:txBody>
          <a:bodyPr/>
          <a:lstStyle/>
          <a:p>
            <a:r>
              <a:rPr lang="en-US" dirty="0" smtClean="0"/>
              <a:t>Advantages of DI</a:t>
            </a:r>
            <a:endParaRPr lang="en-US" dirty="0"/>
          </a:p>
        </p:txBody>
      </p:sp>
    </p:spTree>
    <p:extLst>
      <p:ext uri="{BB962C8B-B14F-4D97-AF65-F5344CB8AC3E}">
        <p14:creationId xmlns:p14="http://schemas.microsoft.com/office/powerpoint/2010/main" xmlns="" val="3922015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When </a:t>
            </a:r>
            <a:r>
              <a:rPr lang="en-US" dirty="0"/>
              <a:t>assignments are the same for all learners, but the level of difficulty of assignments is varied for certain students than others, and students who finish early play games for enrichment – the class </a:t>
            </a:r>
            <a:r>
              <a:rPr lang="en-US" i="1" dirty="0"/>
              <a:t>is not </a:t>
            </a:r>
            <a:r>
              <a:rPr lang="en-US" dirty="0"/>
              <a:t>differentiated (Tomlinson 1995). </a:t>
            </a:r>
          </a:p>
          <a:p>
            <a:r>
              <a:rPr lang="en-US" dirty="0" smtClean="0"/>
              <a:t>Differentiated </a:t>
            </a:r>
            <a:r>
              <a:rPr lang="en-US" dirty="0"/>
              <a:t>instruction has nothing to do with “dumbing down” or “watering down” instruction or the standards to make it easier for some students. </a:t>
            </a:r>
          </a:p>
          <a:p>
            <a:r>
              <a:rPr lang="en-US" dirty="0" smtClean="0"/>
              <a:t>Differentiated </a:t>
            </a:r>
            <a:r>
              <a:rPr lang="en-US" dirty="0"/>
              <a:t>instruction also </a:t>
            </a:r>
            <a:r>
              <a:rPr lang="en-US" i="1" dirty="0"/>
              <a:t>is not </a:t>
            </a:r>
            <a:r>
              <a:rPr lang="en-US" dirty="0"/>
              <a:t>individualized instruction, which proposes to design materials and tasks for the particular needs of each student. Differentiated instruction suggests </a:t>
            </a:r>
            <a:r>
              <a:rPr lang="en-US" dirty="0" smtClean="0"/>
              <a:t> teachers </a:t>
            </a:r>
            <a:r>
              <a:rPr lang="en-US" dirty="0"/>
              <a:t>look at “zones” in which students cluster so they can offer three or four routes to a goal on a given day </a:t>
            </a:r>
          </a:p>
          <a:p>
            <a:endParaRPr lang="en-US" dirty="0"/>
          </a:p>
        </p:txBody>
      </p:sp>
      <p:sp>
        <p:nvSpPr>
          <p:cNvPr id="2" name="Title 1"/>
          <p:cNvSpPr>
            <a:spLocks noGrp="1"/>
          </p:cNvSpPr>
          <p:nvPr>
            <p:ph type="title"/>
          </p:nvPr>
        </p:nvSpPr>
        <p:spPr/>
        <p:txBody>
          <a:bodyPr/>
          <a:lstStyle/>
          <a:p>
            <a:r>
              <a:rPr lang="en-US" dirty="0" smtClean="0"/>
              <a:t>What is NOT DI?</a:t>
            </a:r>
            <a:endParaRPr lang="en-US" dirty="0"/>
          </a:p>
        </p:txBody>
      </p:sp>
    </p:spTree>
    <p:extLst>
      <p:ext uri="{BB962C8B-B14F-4D97-AF65-F5344CB8AC3E}">
        <p14:creationId xmlns:p14="http://schemas.microsoft.com/office/powerpoint/2010/main" xmlns="" val="25205895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Student Engagement</a:t>
            </a:r>
          </a:p>
          <a:p>
            <a:r>
              <a:rPr lang="en-US" dirty="0" smtClean="0"/>
              <a:t>Questioning</a:t>
            </a:r>
          </a:p>
          <a:p>
            <a:r>
              <a:rPr lang="en-US" dirty="0" smtClean="0"/>
              <a:t>Flexible Grouping</a:t>
            </a:r>
          </a:p>
          <a:p>
            <a:r>
              <a:rPr lang="en-US" dirty="0" smtClean="0"/>
              <a:t>Assessments</a:t>
            </a:r>
            <a:endParaRPr lang="en-US" dirty="0"/>
          </a:p>
        </p:txBody>
      </p:sp>
      <p:sp>
        <p:nvSpPr>
          <p:cNvPr id="2" name="Title 1"/>
          <p:cNvSpPr>
            <a:spLocks noGrp="1"/>
          </p:cNvSpPr>
          <p:nvPr>
            <p:ph type="title"/>
          </p:nvPr>
        </p:nvSpPr>
        <p:spPr/>
        <p:txBody>
          <a:bodyPr/>
          <a:lstStyle/>
          <a:p>
            <a:r>
              <a:rPr lang="en-US" dirty="0" smtClean="0"/>
              <a:t>4 Necessities of DI</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Student engagement is the most important piece of Differentiated Instruction</a:t>
            </a:r>
          </a:p>
          <a:p>
            <a:r>
              <a:rPr lang="en-US" dirty="0" smtClean="0"/>
              <a:t>The purpose of differentiating instruction is for the student to take an active roll in his or her learning</a:t>
            </a:r>
          </a:p>
          <a:p>
            <a:r>
              <a:rPr lang="en-US" dirty="0" smtClean="0"/>
              <a:t>Teachers can control how a student is engaged by controlling the 4 elements in a classroom</a:t>
            </a:r>
            <a:endParaRPr lang="en-US" dirty="0"/>
          </a:p>
        </p:txBody>
      </p:sp>
      <p:sp>
        <p:nvSpPr>
          <p:cNvPr id="2" name="Title 1"/>
          <p:cNvSpPr>
            <a:spLocks noGrp="1"/>
          </p:cNvSpPr>
          <p:nvPr>
            <p:ph type="title"/>
          </p:nvPr>
        </p:nvSpPr>
        <p:spPr/>
        <p:txBody>
          <a:bodyPr/>
          <a:lstStyle/>
          <a:p>
            <a:r>
              <a:rPr lang="en-US" dirty="0" smtClean="0"/>
              <a:t>Student Engagement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b="1" dirty="0" smtClean="0"/>
              <a:t>Content </a:t>
            </a:r>
            <a:r>
              <a:rPr lang="en-US" dirty="0"/>
              <a:t>– what the student needs to learn or how the student will get access to the </a:t>
            </a:r>
            <a:r>
              <a:rPr lang="en-US" dirty="0" smtClean="0"/>
              <a:t>information </a:t>
            </a:r>
          </a:p>
          <a:p>
            <a:r>
              <a:rPr lang="en-US" b="1" dirty="0"/>
              <a:t>P</a:t>
            </a:r>
            <a:r>
              <a:rPr lang="en-US" b="1" dirty="0" smtClean="0"/>
              <a:t>rocess </a:t>
            </a:r>
            <a:r>
              <a:rPr lang="en-US" dirty="0"/>
              <a:t>– activities in which the student engages in order to make sense of or master the </a:t>
            </a:r>
            <a:r>
              <a:rPr lang="en-US" dirty="0" smtClean="0"/>
              <a:t>content </a:t>
            </a:r>
          </a:p>
          <a:p>
            <a:r>
              <a:rPr lang="en-US" b="1" dirty="0"/>
              <a:t>P</a:t>
            </a:r>
            <a:r>
              <a:rPr lang="en-US" b="1" dirty="0" smtClean="0"/>
              <a:t>roducts </a:t>
            </a:r>
            <a:r>
              <a:rPr lang="en-US" dirty="0"/>
              <a:t>– projects that ask the student to demonstrate what he or she has learned in a </a:t>
            </a:r>
            <a:r>
              <a:rPr lang="en-US" dirty="0" smtClean="0"/>
              <a:t>unit </a:t>
            </a:r>
          </a:p>
          <a:p>
            <a:r>
              <a:rPr lang="en-US" b="1" dirty="0"/>
              <a:t>L</a:t>
            </a:r>
            <a:r>
              <a:rPr lang="en-US" b="1" dirty="0" smtClean="0"/>
              <a:t>earning </a:t>
            </a:r>
            <a:r>
              <a:rPr lang="en-US" b="1" dirty="0"/>
              <a:t>E</a:t>
            </a:r>
            <a:r>
              <a:rPr lang="en-US" b="1" dirty="0" smtClean="0"/>
              <a:t>nvironment</a:t>
            </a:r>
            <a:r>
              <a:rPr lang="en-US" dirty="0" smtClean="0"/>
              <a:t>  - </a:t>
            </a:r>
            <a:r>
              <a:rPr lang="en-US" dirty="0"/>
              <a:t>the way the classroom works and feels. </a:t>
            </a:r>
          </a:p>
        </p:txBody>
      </p:sp>
      <p:sp>
        <p:nvSpPr>
          <p:cNvPr id="2" name="Title 1"/>
          <p:cNvSpPr>
            <a:spLocks noGrp="1"/>
          </p:cNvSpPr>
          <p:nvPr>
            <p:ph type="title"/>
          </p:nvPr>
        </p:nvSpPr>
        <p:spPr/>
        <p:txBody>
          <a:bodyPr>
            <a:normAutofit fontScale="90000"/>
          </a:bodyPr>
          <a:lstStyle/>
          <a:p>
            <a:r>
              <a:rPr lang="en-US" dirty="0" smtClean="0"/>
              <a:t>Teacher controls in Student Engagement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621</TotalTime>
  <Words>911</Words>
  <Application>Microsoft Office PowerPoint</Application>
  <PresentationFormat>On-screen Show (4:3)</PresentationFormat>
  <Paragraphs>98</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Concourse</vt:lpstr>
      <vt:lpstr>Differentiated Instruction</vt:lpstr>
      <vt:lpstr>What is DI?</vt:lpstr>
      <vt:lpstr>What is DI?</vt:lpstr>
      <vt:lpstr>Advantages of DI</vt:lpstr>
      <vt:lpstr>Advantages of DI</vt:lpstr>
      <vt:lpstr>What is NOT DI?</vt:lpstr>
      <vt:lpstr>4 Necessities of DI</vt:lpstr>
      <vt:lpstr>Student Engagement</vt:lpstr>
      <vt:lpstr>Teacher controls in Student Engagement</vt:lpstr>
      <vt:lpstr>Questioning</vt:lpstr>
      <vt:lpstr>Bloom’s Taxonomy</vt:lpstr>
      <vt:lpstr>5 Characteristics of Quality Questioning</vt:lpstr>
      <vt:lpstr>Flexible Grouping</vt:lpstr>
      <vt:lpstr>Flexible Grouping</vt:lpstr>
      <vt:lpstr>Types of Groups</vt:lpstr>
      <vt:lpstr>Types of Grouping</vt:lpstr>
      <vt:lpstr>Assessments</vt:lpstr>
      <vt:lpstr>Assessments</vt:lpstr>
      <vt:lpstr>Assessments</vt:lpstr>
      <vt:lpstr>Lesson Examples</vt:lpstr>
      <vt:lpstr>21 Questions</vt:lpstr>
      <vt:lpstr>21 Questions</vt:lpstr>
      <vt:lpstr>Slide 23</vt:lpstr>
      <vt:lpstr>Slide 24</vt:lpstr>
      <vt:lpstr>Slide 25</vt:lpstr>
      <vt:lpstr>Slide 26</vt:lpstr>
      <vt:lpstr> </vt:lpstr>
      <vt:lpstr>Civil War Experience</vt:lpstr>
      <vt:lpstr>Civil War </vt:lpstr>
      <vt:lpstr>Civil War </vt:lpstr>
    </vt:vector>
  </TitlesOfParts>
  <Company>Yale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Differentiated Instruction</dc:title>
  <dc:creator>Mr. Robinson</dc:creator>
  <cp:lastModifiedBy>Mr. Robinson</cp:lastModifiedBy>
  <cp:revision>22</cp:revision>
  <dcterms:created xsi:type="dcterms:W3CDTF">2012-08-26T23:08:25Z</dcterms:created>
  <dcterms:modified xsi:type="dcterms:W3CDTF">2012-08-28T15:08:23Z</dcterms:modified>
</cp:coreProperties>
</file>